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sldIdLst>
    <p:sldId id="461" r:id="rId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A0ECBF"/>
    <a:srgbClr val="FFCC00"/>
    <a:srgbClr val="CC3399"/>
    <a:srgbClr val="009999"/>
    <a:srgbClr val="0066CC"/>
    <a:srgbClr val="7BA6F3"/>
    <a:srgbClr val="C8FBF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3722" autoAdjust="0"/>
    <p:restoredTop sz="94531" autoAdjust="0"/>
  </p:normalViewPr>
  <p:slideViewPr>
    <p:cSldViewPr>
      <p:cViewPr varScale="1">
        <p:scale>
          <a:sx n="101" d="100"/>
          <a:sy n="101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4AF5421-7292-45AA-BB08-29800879328A}" type="datetimeFigureOut">
              <a:rPr lang="ru-RU"/>
              <a:pPr>
                <a:defRPr/>
              </a:pPr>
              <a:t>16.11.2015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B41F366-5C67-4380-AF9E-DADB526C6C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z="1100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9082D5-6296-4216-9EBA-BA81DD7D64B4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DC28C-BE56-43F7-9163-BA5E00A000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E4FED-6572-4AC6-8A5C-F9909D78E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28600"/>
            <a:ext cx="2286000" cy="137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228600"/>
            <a:ext cx="6705600" cy="137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926B4-9346-458D-B775-DE4F0B3F2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FBC92-293A-4BAB-A165-ED4030D80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6D8DB-897E-469F-8875-BF2B622D6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60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60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0EC6A-0860-4ACF-96C0-2AFFA4BCE0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B3E26-6D13-4F16-B16F-CCD395546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D5F69-1235-4448-8C07-9C2ECF138B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BA4D9-CFC0-44B7-B0E5-0824145655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22526-0B65-4055-A8AB-9430ACEA87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96464-562D-4940-ADA8-435A9D6E05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9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0" y="2286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61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62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C4F2D7A5-DE2C-4876-BE8D-F1A6762CA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50000">
              <a:srgbClr val="002F5E"/>
            </a:gs>
            <a:gs pos="100000">
              <a:srgbClr val="0066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46"/>
          <p:cNvGrpSpPr>
            <a:grpSpLocks/>
          </p:cNvGrpSpPr>
          <p:nvPr/>
        </p:nvGrpSpPr>
        <p:grpSpPr bwMode="auto">
          <a:xfrm>
            <a:off x="428596" y="357166"/>
            <a:ext cx="8715404" cy="6215106"/>
            <a:chOff x="1488" y="960"/>
            <a:chExt cx="2928" cy="2880"/>
          </a:xfrm>
        </p:grpSpPr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2356" y="960"/>
              <a:ext cx="1192" cy="959"/>
              <a:chOff x="2057" y="862"/>
              <a:chExt cx="1549" cy="1351"/>
            </a:xfrm>
          </p:grpSpPr>
          <p:sp>
            <p:nvSpPr>
              <p:cNvPr id="2089" name="AutoShape 5"/>
              <p:cNvSpPr>
                <a:spLocks noChangeArrowheads="1"/>
              </p:cNvSpPr>
              <p:nvPr/>
            </p:nvSpPr>
            <p:spPr bwMode="gray">
              <a:xfrm>
                <a:off x="2070" y="885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90" name="AutoShape 6"/>
              <p:cNvSpPr>
                <a:spLocks noChangeArrowheads="1"/>
              </p:cNvSpPr>
              <p:nvPr/>
            </p:nvSpPr>
            <p:spPr bwMode="gray">
              <a:xfrm>
                <a:off x="2057" y="862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91" name="AutoShape 7"/>
              <p:cNvSpPr>
                <a:spLocks noChangeArrowheads="1"/>
              </p:cNvSpPr>
              <p:nvPr/>
            </p:nvSpPr>
            <p:spPr bwMode="gray">
              <a:xfrm>
                <a:off x="2222" y="862"/>
                <a:ext cx="1248" cy="1273"/>
              </a:xfrm>
              <a:prstGeom prst="hexagon">
                <a:avLst>
                  <a:gd name="adj" fmla="val 28898"/>
                  <a:gd name="vf" fmla="val 115470"/>
                </a:avLst>
              </a:prstGeom>
              <a:gradFill rotWithShape="1">
                <a:gsLst>
                  <a:gs pos="0">
                    <a:srgbClr val="7262EC"/>
                  </a:gs>
                  <a:gs pos="100000">
                    <a:srgbClr val="2614AA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sz="8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900" dirty="0">
                    <a:latin typeface="Times New Roman" pitchFamily="18" charset="0"/>
                    <a:cs typeface="Times New Roman" pitchFamily="18" charset="0"/>
                  </a:rPr>
                  <a:t>Областной кинофестиваль </a:t>
                </a:r>
                <a:r>
                  <a:rPr lang="ru-RU" sz="9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ru-RU" sz="900" dirty="0" smtClean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ru-RU" sz="900" dirty="0" smtClean="0">
                    <a:latin typeface="Times New Roman" pitchFamily="18" charset="0"/>
                    <a:cs typeface="Times New Roman" pitchFamily="18" charset="0"/>
                  </a:rPr>
                  <a:t>«</a:t>
                </a:r>
                <a:r>
                  <a:rPr lang="ru-RU" sz="900" dirty="0">
                    <a:latin typeface="Times New Roman" pitchFamily="18" charset="0"/>
                    <a:cs typeface="Times New Roman" pitchFamily="18" charset="0"/>
                  </a:rPr>
                  <a:t>Российское кино – </a:t>
                </a:r>
                <a:r>
                  <a:rPr lang="ru-RU" sz="900" dirty="0" err="1">
                    <a:latin typeface="Times New Roman" pitchFamily="18" charset="0"/>
                    <a:cs typeface="Times New Roman" pitchFamily="18" charset="0"/>
                  </a:rPr>
                  <a:t>рязанцам</a:t>
                </a:r>
                <a:r>
                  <a:rPr lang="ru-RU" sz="900" dirty="0">
                    <a:latin typeface="Times New Roman" pitchFamily="18" charset="0"/>
                    <a:cs typeface="Times New Roman" pitchFamily="18" charset="0"/>
                  </a:rPr>
                  <a:t>»</a:t>
                </a:r>
              </a:p>
              <a:p>
                <a:r>
                  <a:rPr lang="ru-RU" sz="900" dirty="0">
                    <a:latin typeface="Times New Roman" pitchFamily="18" charset="0"/>
                    <a:cs typeface="Times New Roman" pitchFamily="18" charset="0"/>
                  </a:rPr>
                  <a:t>В рамках кинофестиваля:  </a:t>
                </a:r>
              </a:p>
              <a:p>
                <a:r>
                  <a:rPr lang="ru-RU" sz="900" dirty="0">
                    <a:latin typeface="Times New Roman" pitchFamily="18" charset="0"/>
                    <a:cs typeface="Times New Roman" pitchFamily="18" charset="0"/>
                  </a:rPr>
                  <a:t> эстафета российского фильма  </a:t>
                </a:r>
                <a:r>
                  <a:rPr lang="ru-RU" sz="9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ru-RU" sz="900" dirty="0" smtClean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ru-RU" sz="900" dirty="0" smtClean="0">
                    <a:latin typeface="Times New Roman" pitchFamily="18" charset="0"/>
                    <a:cs typeface="Times New Roman" pitchFamily="18" charset="0"/>
                  </a:rPr>
                  <a:t>из </a:t>
                </a:r>
                <a:r>
                  <a:rPr lang="ru-RU" sz="900" dirty="0">
                    <a:latin typeface="Times New Roman" pitchFamily="18" charset="0"/>
                    <a:cs typeface="Times New Roman" pitchFamily="18" charset="0"/>
                  </a:rPr>
                  <a:t>Рязанского кинофонда; </a:t>
                </a:r>
              </a:p>
              <a:p>
                <a:r>
                  <a:rPr lang="ru-RU" sz="900" dirty="0">
                    <a:latin typeface="Times New Roman" pitchFamily="18" charset="0"/>
                    <a:cs typeface="Times New Roman" pitchFamily="18" charset="0"/>
                  </a:rPr>
                  <a:t>благотворительные </a:t>
                </a:r>
                <a:r>
                  <a:rPr lang="ru-RU" sz="900" dirty="0" err="1">
                    <a:latin typeface="Times New Roman" pitchFamily="18" charset="0"/>
                    <a:cs typeface="Times New Roman" pitchFamily="18" charset="0"/>
                  </a:rPr>
                  <a:t>кинопоказы</a:t>
                </a:r>
                <a:r>
                  <a:rPr lang="ru-RU" sz="9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r>
                  <a:rPr lang="ru-RU" sz="900" dirty="0">
                    <a:latin typeface="Times New Roman" pitchFamily="18" charset="0"/>
                    <a:cs typeface="Times New Roman" pitchFamily="18" charset="0"/>
                  </a:rPr>
                  <a:t>для малообеспеченных групп населения; </a:t>
                </a:r>
              </a:p>
              <a:p>
                <a:r>
                  <a:rPr lang="ru-RU" sz="900" dirty="0">
                    <a:latin typeface="Times New Roman" pitchFamily="18" charset="0"/>
                    <a:cs typeface="Times New Roman" pitchFamily="18" charset="0"/>
                  </a:rPr>
                  <a:t>творческие встречи с актёрами, режиссёрами,</a:t>
                </a:r>
              </a:p>
              <a:p>
                <a:r>
                  <a:rPr lang="ru-RU" sz="900" dirty="0">
                    <a:latin typeface="Times New Roman" pitchFamily="18" charset="0"/>
                    <a:cs typeface="Times New Roman" pitchFamily="18" charset="0"/>
                  </a:rPr>
                  <a:t> сценаристами, кинооператорами.</a:t>
                </a:r>
              </a:p>
              <a:p>
                <a:endParaRPr lang="ru-RU" sz="1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053" name="Group 45"/>
            <p:cNvGrpSpPr>
              <a:grpSpLocks/>
            </p:cNvGrpSpPr>
            <p:nvPr/>
          </p:nvGrpSpPr>
          <p:grpSpPr bwMode="auto">
            <a:xfrm>
              <a:off x="1488" y="1438"/>
              <a:ext cx="1193" cy="959"/>
              <a:chOff x="1488" y="1438"/>
              <a:chExt cx="1193" cy="959"/>
            </a:xfrm>
          </p:grpSpPr>
          <p:grpSp>
            <p:nvGrpSpPr>
              <p:cNvPr id="2084" name="Group 8"/>
              <p:cNvGrpSpPr>
                <a:grpSpLocks/>
              </p:cNvGrpSpPr>
              <p:nvPr/>
            </p:nvGrpSpPr>
            <p:grpSpPr bwMode="auto">
              <a:xfrm>
                <a:off x="1488" y="1438"/>
                <a:ext cx="1193" cy="959"/>
                <a:chOff x="1110" y="2656"/>
                <a:chExt cx="1549" cy="1351"/>
              </a:xfrm>
            </p:grpSpPr>
            <p:sp>
              <p:nvSpPr>
                <p:cNvPr id="2086" name="AutoShape 9"/>
                <p:cNvSpPr>
                  <a:spLocks noChangeArrowheads="1"/>
                </p:cNvSpPr>
                <p:nvPr/>
              </p:nvSpPr>
              <p:spPr bwMode="gray">
                <a:xfrm>
                  <a:off x="1123" y="2679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87" name="AutoShape 10"/>
                <p:cNvSpPr>
                  <a:spLocks noChangeArrowheads="1"/>
                </p:cNvSpPr>
                <p:nvPr/>
              </p:nvSpPr>
              <p:spPr bwMode="gray">
                <a:xfrm>
                  <a:off x="1110" y="2656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500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0">
                      <a:srgbClr val="E6E6E6"/>
                    </a:gs>
                    <a:gs pos="66000">
                      <a:srgbClr val="7D8496"/>
                    </a:gs>
                    <a:gs pos="73500">
                      <a:srgbClr val="E6E6E6"/>
                    </a:gs>
                    <a:gs pos="92500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88" name="AutoShape 11"/>
                <p:cNvSpPr>
                  <a:spLocks noChangeArrowheads="1"/>
                </p:cNvSpPr>
                <p:nvPr/>
              </p:nvSpPr>
              <p:spPr bwMode="gray">
                <a:xfrm>
                  <a:off x="1198" y="2736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24B443"/>
                    </a:gs>
                    <a:gs pos="100000">
                      <a:srgbClr val="115D16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2085" name="Text Box 17"/>
              <p:cNvSpPr txBox="1">
                <a:spLocks noChangeArrowheads="1"/>
              </p:cNvSpPr>
              <p:nvPr/>
            </p:nvSpPr>
            <p:spPr bwMode="gray">
              <a:xfrm>
                <a:off x="1704" y="1622"/>
                <a:ext cx="730" cy="55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1200" dirty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Организация </a:t>
                </a:r>
                <a:r>
                  <a:rPr lang="ru-RU" sz="1200" dirty="0" smtClean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работы</a:t>
                </a:r>
                <a:br>
                  <a:rPr lang="ru-RU" sz="1200" dirty="0" smtClean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</a:br>
                <a:r>
                  <a:rPr lang="ru-RU" sz="1200" dirty="0" smtClean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ru-RU" sz="1200" dirty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передвижных и сезонных </a:t>
                </a:r>
              </a:p>
              <a:p>
                <a:r>
                  <a:rPr lang="ru-RU" sz="1200" dirty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киноустановок в </a:t>
                </a:r>
                <a:r>
                  <a:rPr lang="ru-RU" sz="1200" dirty="0" smtClean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учреждениях</a:t>
                </a:r>
                <a:br>
                  <a:rPr lang="ru-RU" sz="1200" dirty="0" smtClean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</a:br>
                <a:r>
                  <a:rPr lang="ru-RU" sz="1200" dirty="0" smtClean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200" dirty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культуры</a:t>
                </a:r>
              </a:p>
              <a:p>
                <a:r>
                  <a:rPr lang="ru-RU" sz="1200" dirty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муниципальных образований</a:t>
                </a:r>
              </a:p>
              <a:p>
                <a:r>
                  <a:rPr lang="ru-RU" sz="1200" dirty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Рязанской области.</a:t>
                </a:r>
                <a:endParaRPr lang="en-US" sz="1200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054" name="Group 39"/>
            <p:cNvGrpSpPr>
              <a:grpSpLocks/>
            </p:cNvGrpSpPr>
            <p:nvPr/>
          </p:nvGrpSpPr>
          <p:grpSpPr bwMode="auto">
            <a:xfrm>
              <a:off x="2356" y="1919"/>
              <a:ext cx="1192" cy="959"/>
              <a:chOff x="2356" y="1919"/>
              <a:chExt cx="1192" cy="959"/>
            </a:xfrm>
          </p:grpSpPr>
          <p:grpSp>
            <p:nvGrpSpPr>
              <p:cNvPr id="2079" name="Group 12"/>
              <p:cNvGrpSpPr>
                <a:grpSpLocks/>
              </p:cNvGrpSpPr>
              <p:nvPr/>
            </p:nvGrpSpPr>
            <p:grpSpPr bwMode="auto">
              <a:xfrm>
                <a:off x="2356" y="1919"/>
                <a:ext cx="1192" cy="959"/>
                <a:chOff x="3174" y="2656"/>
                <a:chExt cx="1549" cy="1351"/>
              </a:xfrm>
            </p:grpSpPr>
            <p:sp>
              <p:nvSpPr>
                <p:cNvPr id="2081" name="AutoShape 13"/>
                <p:cNvSpPr>
                  <a:spLocks noChangeArrowheads="1"/>
                </p:cNvSpPr>
                <p:nvPr/>
              </p:nvSpPr>
              <p:spPr bwMode="gray">
                <a:xfrm>
                  <a:off x="3187" y="2679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82" name="AutoShape 14"/>
                <p:cNvSpPr>
                  <a:spLocks noChangeArrowheads="1"/>
                </p:cNvSpPr>
                <p:nvPr/>
              </p:nvSpPr>
              <p:spPr bwMode="gray">
                <a:xfrm>
                  <a:off x="3174" y="2656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500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0">
                      <a:srgbClr val="E6E6E6"/>
                    </a:gs>
                    <a:gs pos="66000">
                      <a:srgbClr val="7D8496"/>
                    </a:gs>
                    <a:gs pos="73500">
                      <a:srgbClr val="E6E6E6"/>
                    </a:gs>
                    <a:gs pos="92500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83" name="AutoShape 15"/>
                <p:cNvSpPr>
                  <a:spLocks noChangeArrowheads="1"/>
                </p:cNvSpPr>
                <p:nvPr/>
              </p:nvSpPr>
              <p:spPr bwMode="gray">
                <a:xfrm>
                  <a:off x="3264" y="2736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CC7032"/>
                    </a:gs>
                    <a:gs pos="100000">
                      <a:srgbClr val="844820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ru-RU"/>
                    <a:t>  </a:t>
                  </a:r>
                </a:p>
              </p:txBody>
            </p:sp>
          </p:grpSp>
          <p:sp>
            <p:nvSpPr>
              <p:cNvPr id="2080" name="Text Box 18"/>
              <p:cNvSpPr txBox="1">
                <a:spLocks noChangeArrowheads="1"/>
              </p:cNvSpPr>
              <p:nvPr/>
            </p:nvSpPr>
            <p:spPr bwMode="gray">
              <a:xfrm>
                <a:off x="2545" y="2133"/>
                <a:ext cx="740" cy="12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ru-RU" sz="1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055" name="Group 41"/>
            <p:cNvGrpSpPr>
              <a:grpSpLocks/>
            </p:cNvGrpSpPr>
            <p:nvPr/>
          </p:nvGrpSpPr>
          <p:grpSpPr bwMode="auto">
            <a:xfrm>
              <a:off x="3223" y="1438"/>
              <a:ext cx="1193" cy="959"/>
              <a:chOff x="3223" y="1438"/>
              <a:chExt cx="1193" cy="959"/>
            </a:xfrm>
          </p:grpSpPr>
          <p:grpSp>
            <p:nvGrpSpPr>
              <p:cNvPr id="2074" name="Group 19"/>
              <p:cNvGrpSpPr>
                <a:grpSpLocks/>
              </p:cNvGrpSpPr>
              <p:nvPr/>
            </p:nvGrpSpPr>
            <p:grpSpPr bwMode="auto">
              <a:xfrm>
                <a:off x="3223" y="1438"/>
                <a:ext cx="1193" cy="959"/>
                <a:chOff x="2057" y="862"/>
                <a:chExt cx="1549" cy="1351"/>
              </a:xfrm>
            </p:grpSpPr>
            <p:sp>
              <p:nvSpPr>
                <p:cNvPr id="2076" name="AutoShape 20"/>
                <p:cNvSpPr>
                  <a:spLocks noChangeArrowheads="1"/>
                </p:cNvSpPr>
                <p:nvPr/>
              </p:nvSpPr>
              <p:spPr bwMode="gray">
                <a:xfrm>
                  <a:off x="2070" y="885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77" name="AutoShape 21"/>
                <p:cNvSpPr>
                  <a:spLocks noChangeArrowheads="1"/>
                </p:cNvSpPr>
                <p:nvPr/>
              </p:nvSpPr>
              <p:spPr bwMode="gray">
                <a:xfrm>
                  <a:off x="2057" y="862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500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0">
                      <a:srgbClr val="E6E6E6"/>
                    </a:gs>
                    <a:gs pos="66000">
                      <a:srgbClr val="7D8496"/>
                    </a:gs>
                    <a:gs pos="73500">
                      <a:srgbClr val="E6E6E6"/>
                    </a:gs>
                    <a:gs pos="92500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78" name="AutoShape 22"/>
                <p:cNvSpPr>
                  <a:spLocks noChangeArrowheads="1"/>
                </p:cNvSpPr>
                <p:nvPr/>
              </p:nvSpPr>
              <p:spPr bwMode="gray">
                <a:xfrm>
                  <a:off x="2147" y="942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3E565A"/>
                    </a:gs>
                    <a:gs pos="100000">
                      <a:srgbClr val="85B9C3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ru-RU" sz="1100" dirty="0">
                      <a:latin typeface="Times New Roman" pitchFamily="18" charset="0"/>
                      <a:cs typeface="Times New Roman" pitchFamily="18" charset="0"/>
                    </a:rPr>
                    <a:t>Функционирование открытых </a:t>
                  </a:r>
                  <a:r>
                    <a:rPr lang="ru-RU" sz="1100" dirty="0" smtClean="0">
                      <a:latin typeface="Times New Roman" pitchFamily="18" charset="0"/>
                      <a:cs typeface="Times New Roman" pitchFamily="18" charset="0"/>
                    </a:rPr>
                    <a:t/>
                  </a:r>
                  <a:br>
                    <a:rPr lang="ru-RU" sz="1100" dirty="0" smtClean="0">
                      <a:latin typeface="Times New Roman" pitchFamily="18" charset="0"/>
                      <a:cs typeface="Times New Roman" pitchFamily="18" charset="0"/>
                    </a:rPr>
                  </a:br>
                  <a:r>
                    <a:rPr lang="ru-RU" sz="1100" dirty="0" smtClean="0">
                      <a:latin typeface="Times New Roman" pitchFamily="18" charset="0"/>
                      <a:cs typeface="Times New Roman" pitchFamily="18" charset="0"/>
                    </a:rPr>
                    <a:t>летних </a:t>
                  </a:r>
                  <a:r>
                    <a:rPr lang="ru-RU" sz="1100" dirty="0">
                      <a:latin typeface="Times New Roman" pitchFamily="18" charset="0"/>
                      <a:cs typeface="Times New Roman" pitchFamily="18" charset="0"/>
                    </a:rPr>
                    <a:t>киноплощадок </a:t>
                  </a:r>
                </a:p>
                <a:p>
                  <a:r>
                    <a:rPr lang="ru-RU" sz="1100" dirty="0">
                      <a:latin typeface="Times New Roman" pitchFamily="18" charset="0"/>
                      <a:cs typeface="Times New Roman" pitchFamily="18" charset="0"/>
                    </a:rPr>
                    <a:t>в муниципальных образованиях </a:t>
                  </a:r>
                  <a:r>
                    <a:rPr lang="ru-RU" sz="1100" dirty="0" smtClean="0">
                      <a:latin typeface="Times New Roman" pitchFamily="18" charset="0"/>
                      <a:cs typeface="Times New Roman" pitchFamily="18" charset="0"/>
                    </a:rPr>
                    <a:t/>
                  </a:r>
                  <a:br>
                    <a:rPr lang="ru-RU" sz="1100" dirty="0" smtClean="0">
                      <a:latin typeface="Times New Roman" pitchFamily="18" charset="0"/>
                      <a:cs typeface="Times New Roman" pitchFamily="18" charset="0"/>
                    </a:rPr>
                  </a:br>
                  <a:r>
                    <a:rPr lang="ru-RU" sz="1100" dirty="0" smtClean="0">
                      <a:latin typeface="Times New Roman" pitchFamily="18" charset="0"/>
                      <a:cs typeface="Times New Roman" pitchFamily="18" charset="0"/>
                    </a:rPr>
                    <a:t>Рязанской </a:t>
                  </a:r>
                  <a:r>
                    <a:rPr lang="ru-RU" sz="1100" dirty="0">
                      <a:latin typeface="Times New Roman" pitchFamily="18" charset="0"/>
                      <a:cs typeface="Times New Roman" pitchFamily="18" charset="0"/>
                    </a:rPr>
                    <a:t>области</a:t>
                  </a:r>
                </a:p>
                <a:p>
                  <a:r>
                    <a:rPr lang="ru-RU" sz="1100" dirty="0">
                      <a:latin typeface="Times New Roman" pitchFamily="18" charset="0"/>
                      <a:cs typeface="Times New Roman" pitchFamily="18" charset="0"/>
                    </a:rPr>
                    <a:t>для свободного доступа и просмотра</a:t>
                  </a:r>
                </a:p>
                <a:p>
                  <a:r>
                    <a:rPr lang="ru-RU" sz="1100" dirty="0">
                      <a:latin typeface="Times New Roman" pitchFamily="18" charset="0"/>
                      <a:cs typeface="Times New Roman" pitchFamily="18" charset="0"/>
                    </a:rPr>
                    <a:t> популярных российских фильмов. </a:t>
                  </a:r>
                </a:p>
              </p:txBody>
            </p:sp>
          </p:grpSp>
          <p:sp>
            <p:nvSpPr>
              <p:cNvPr id="2075" name="Text Box 27"/>
              <p:cNvSpPr txBox="1">
                <a:spLocks noChangeArrowheads="1"/>
              </p:cNvSpPr>
              <p:nvPr/>
            </p:nvSpPr>
            <p:spPr bwMode="gray">
              <a:xfrm>
                <a:off x="3444" y="1702"/>
                <a:ext cx="661" cy="12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1400">
                    <a:solidFill>
                      <a:srgbClr val="FFFFFF"/>
                    </a:solidFill>
                  </a:rPr>
                  <a:t>                                                                                      </a:t>
                </a:r>
                <a:endParaRPr lang="en-US" sz="1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056" name="Group 42"/>
            <p:cNvGrpSpPr>
              <a:grpSpLocks/>
            </p:cNvGrpSpPr>
            <p:nvPr/>
          </p:nvGrpSpPr>
          <p:grpSpPr bwMode="auto">
            <a:xfrm>
              <a:off x="3223" y="2400"/>
              <a:ext cx="1193" cy="959"/>
              <a:chOff x="3223" y="2400"/>
              <a:chExt cx="1193" cy="959"/>
            </a:xfrm>
          </p:grpSpPr>
          <p:grpSp>
            <p:nvGrpSpPr>
              <p:cNvPr id="2069" name="Group 23"/>
              <p:cNvGrpSpPr>
                <a:grpSpLocks/>
              </p:cNvGrpSpPr>
              <p:nvPr/>
            </p:nvGrpSpPr>
            <p:grpSpPr bwMode="auto">
              <a:xfrm>
                <a:off x="3223" y="2400"/>
                <a:ext cx="1193" cy="959"/>
                <a:chOff x="3174" y="2656"/>
                <a:chExt cx="1549" cy="1351"/>
              </a:xfrm>
            </p:grpSpPr>
            <p:sp>
              <p:nvSpPr>
                <p:cNvPr id="2071" name="AutoShape 24"/>
                <p:cNvSpPr>
                  <a:spLocks noChangeArrowheads="1"/>
                </p:cNvSpPr>
                <p:nvPr/>
              </p:nvSpPr>
              <p:spPr bwMode="gray">
                <a:xfrm>
                  <a:off x="3187" y="2679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72" name="AutoShape 25"/>
                <p:cNvSpPr>
                  <a:spLocks noChangeArrowheads="1"/>
                </p:cNvSpPr>
                <p:nvPr/>
              </p:nvSpPr>
              <p:spPr bwMode="gray">
                <a:xfrm>
                  <a:off x="3174" y="2656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500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0">
                      <a:srgbClr val="E6E6E6"/>
                    </a:gs>
                    <a:gs pos="66000">
                      <a:srgbClr val="7D8496"/>
                    </a:gs>
                    <a:gs pos="73500">
                      <a:srgbClr val="E6E6E6"/>
                    </a:gs>
                    <a:gs pos="92500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73" name="AutoShape 26"/>
                <p:cNvSpPr>
                  <a:spLocks noChangeArrowheads="1"/>
                </p:cNvSpPr>
                <p:nvPr/>
              </p:nvSpPr>
              <p:spPr bwMode="gray">
                <a:xfrm>
                  <a:off x="3264" y="2736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245D52"/>
                    </a:gs>
                    <a:gs pos="100000">
                      <a:srgbClr val="4DC9B1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2070" name="Text Box 28"/>
              <p:cNvSpPr txBox="1">
                <a:spLocks noChangeArrowheads="1"/>
              </p:cNvSpPr>
              <p:nvPr/>
            </p:nvSpPr>
            <p:spPr bwMode="gray">
              <a:xfrm>
                <a:off x="3456" y="2582"/>
                <a:ext cx="802" cy="5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1050" dirty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                                                                                                                                  </a:t>
                </a:r>
                <a:r>
                  <a:rPr lang="ru-RU" sz="1100" dirty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Областной </a:t>
                </a:r>
                <a:r>
                  <a:rPr lang="ru-RU" sz="1100" dirty="0">
                    <a:latin typeface="Times New Roman" pitchFamily="18" charset="0"/>
                    <a:cs typeface="Times New Roman" pitchFamily="18" charset="0"/>
                  </a:rPr>
                  <a:t>конкурс  любительских </a:t>
                </a:r>
              </a:p>
              <a:p>
                <a:r>
                  <a:rPr lang="ru-RU" sz="1100" dirty="0">
                    <a:latin typeface="Times New Roman" pitchFamily="18" charset="0"/>
                    <a:cs typeface="Times New Roman" pitchFamily="18" charset="0"/>
                  </a:rPr>
                  <a:t> хроникально-документальных, игровых фильмов  </a:t>
                </a:r>
              </a:p>
              <a:p>
                <a:r>
                  <a:rPr lang="ru-RU" sz="1100" dirty="0">
                    <a:latin typeface="Times New Roman" pitchFamily="18" charset="0"/>
                    <a:cs typeface="Times New Roman" pitchFamily="18" charset="0"/>
                  </a:rPr>
                  <a:t>«Как пример и образец  –  в объективе мой отец».  </a:t>
                </a:r>
              </a:p>
              <a:p>
                <a:endParaRPr lang="en-US" sz="1100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057" name="Group 44"/>
            <p:cNvGrpSpPr>
              <a:grpSpLocks/>
            </p:cNvGrpSpPr>
            <p:nvPr/>
          </p:nvGrpSpPr>
          <p:grpSpPr bwMode="auto">
            <a:xfrm>
              <a:off x="1488" y="2400"/>
              <a:ext cx="1194" cy="960"/>
              <a:chOff x="1488" y="2400"/>
              <a:chExt cx="1194" cy="960"/>
            </a:xfrm>
          </p:grpSpPr>
          <p:grpSp>
            <p:nvGrpSpPr>
              <p:cNvPr id="2064" name="Group 29"/>
              <p:cNvGrpSpPr>
                <a:grpSpLocks/>
              </p:cNvGrpSpPr>
              <p:nvPr/>
            </p:nvGrpSpPr>
            <p:grpSpPr bwMode="auto">
              <a:xfrm>
                <a:off x="1488" y="2400"/>
                <a:ext cx="1194" cy="960"/>
                <a:chOff x="3173" y="2655"/>
                <a:chExt cx="1550" cy="1352"/>
              </a:xfrm>
            </p:grpSpPr>
            <p:sp>
              <p:nvSpPr>
                <p:cNvPr id="2066" name="AutoShape 30"/>
                <p:cNvSpPr>
                  <a:spLocks noChangeArrowheads="1"/>
                </p:cNvSpPr>
                <p:nvPr/>
              </p:nvSpPr>
              <p:spPr bwMode="gray">
                <a:xfrm>
                  <a:off x="3187" y="2679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67" name="AutoShape 31"/>
                <p:cNvSpPr>
                  <a:spLocks noChangeArrowheads="1"/>
                </p:cNvSpPr>
                <p:nvPr/>
              </p:nvSpPr>
              <p:spPr bwMode="gray">
                <a:xfrm>
                  <a:off x="3173" y="2655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500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0">
                      <a:srgbClr val="E6E6E6"/>
                    </a:gs>
                    <a:gs pos="66000">
                      <a:srgbClr val="7D8496"/>
                    </a:gs>
                    <a:gs pos="73500">
                      <a:srgbClr val="E6E6E6"/>
                    </a:gs>
                    <a:gs pos="92500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68" name="AutoShape 32"/>
                <p:cNvSpPr>
                  <a:spLocks noChangeArrowheads="1"/>
                </p:cNvSpPr>
                <p:nvPr/>
              </p:nvSpPr>
              <p:spPr bwMode="gray">
                <a:xfrm>
                  <a:off x="3261" y="2718"/>
                  <a:ext cx="1350" cy="1168"/>
                </a:xfrm>
                <a:prstGeom prst="hexagon">
                  <a:avLst>
                    <a:gd name="adj" fmla="val 29559"/>
                    <a:gd name="vf" fmla="val 115470"/>
                  </a:avLst>
                </a:prstGeom>
                <a:gradFill rotWithShape="1">
                  <a:gsLst>
                    <a:gs pos="0">
                      <a:srgbClr val="0066CC"/>
                    </a:gs>
                    <a:gs pos="100000">
                      <a:srgbClr val="002F5E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ru-RU" sz="1100" dirty="0">
                      <a:latin typeface="Times New Roman" pitchFamily="18" charset="0"/>
                      <a:cs typeface="Times New Roman" pitchFamily="18" charset="0"/>
                    </a:rPr>
                    <a:t>Информационная </a:t>
                  </a:r>
                  <a:r>
                    <a:rPr lang="ru-RU" sz="1100" dirty="0" smtClean="0">
                      <a:latin typeface="Times New Roman" pitchFamily="18" charset="0"/>
                      <a:cs typeface="Times New Roman" pitchFamily="18" charset="0"/>
                    </a:rPr>
                    <a:t>и</a:t>
                  </a:r>
                  <a:br>
                    <a:rPr lang="ru-RU" sz="1100" dirty="0" smtClean="0">
                      <a:latin typeface="Times New Roman" pitchFamily="18" charset="0"/>
                      <a:cs typeface="Times New Roman" pitchFamily="18" charset="0"/>
                    </a:rPr>
                  </a:br>
                  <a:r>
                    <a:rPr lang="ru-RU" sz="1100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1100" dirty="0">
                      <a:latin typeface="Times New Roman" pitchFamily="18" charset="0"/>
                      <a:cs typeface="Times New Roman" pitchFamily="18" charset="0"/>
                    </a:rPr>
                    <a:t>рекламная поддержка</a:t>
                  </a:r>
                </a:p>
                <a:p>
                  <a:r>
                    <a:rPr lang="ru-RU" sz="1100" dirty="0">
                      <a:latin typeface="Times New Roman" pitchFamily="18" charset="0"/>
                      <a:cs typeface="Times New Roman" pitchFamily="18" charset="0"/>
                    </a:rPr>
                    <a:t> отечественной </a:t>
                  </a:r>
                  <a:r>
                    <a:rPr lang="ru-RU" sz="1100" dirty="0" smtClean="0">
                      <a:latin typeface="Times New Roman" pitchFamily="18" charset="0"/>
                      <a:cs typeface="Times New Roman" pitchFamily="18" charset="0"/>
                    </a:rPr>
                    <a:t/>
                  </a:r>
                  <a:br>
                    <a:rPr lang="ru-RU" sz="1100" dirty="0" smtClean="0">
                      <a:latin typeface="Times New Roman" pitchFamily="18" charset="0"/>
                      <a:cs typeface="Times New Roman" pitchFamily="18" charset="0"/>
                    </a:rPr>
                  </a:br>
                  <a:r>
                    <a:rPr lang="ru-RU" sz="1100" dirty="0" err="1" smtClean="0">
                      <a:latin typeface="Times New Roman" pitchFamily="18" charset="0"/>
                      <a:cs typeface="Times New Roman" pitchFamily="18" charset="0"/>
                    </a:rPr>
                    <a:t>фильмографии</a:t>
                  </a:r>
                  <a:r>
                    <a:rPr lang="ru-RU" sz="1100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endParaRPr lang="ru-RU" sz="11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r>
                    <a:rPr lang="ru-RU" sz="1100" dirty="0">
                      <a:latin typeface="Times New Roman" pitchFamily="18" charset="0"/>
                      <a:cs typeface="Times New Roman" pitchFamily="18" charset="0"/>
                    </a:rPr>
                    <a:t>на сайтах  учреждений культуры, </a:t>
                  </a:r>
                </a:p>
                <a:p>
                  <a:r>
                    <a:rPr lang="ru-RU" sz="1100" dirty="0">
                      <a:latin typeface="Times New Roman" pitchFamily="18" charset="0"/>
                      <a:cs typeface="Times New Roman" pitchFamily="18" charset="0"/>
                    </a:rPr>
                    <a:t>в средствах массовой </a:t>
                  </a:r>
                  <a:r>
                    <a:rPr lang="ru-RU" sz="1100" dirty="0" smtClean="0">
                      <a:latin typeface="Times New Roman" pitchFamily="18" charset="0"/>
                      <a:cs typeface="Times New Roman" pitchFamily="18" charset="0"/>
                    </a:rPr>
                    <a:t/>
                  </a:r>
                  <a:br>
                    <a:rPr lang="ru-RU" sz="1100" dirty="0" smtClean="0">
                      <a:latin typeface="Times New Roman" pitchFamily="18" charset="0"/>
                      <a:cs typeface="Times New Roman" pitchFamily="18" charset="0"/>
                    </a:rPr>
                  </a:br>
                  <a:r>
                    <a:rPr lang="ru-RU" sz="1100" dirty="0" smtClean="0">
                      <a:latin typeface="Times New Roman" pitchFamily="18" charset="0"/>
                      <a:cs typeface="Times New Roman" pitchFamily="18" charset="0"/>
                    </a:rPr>
                    <a:t>информации</a:t>
                  </a:r>
                  <a:endParaRPr lang="ru-RU" sz="11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r>
                    <a:rPr lang="ru-RU" sz="1100" dirty="0">
                      <a:latin typeface="Times New Roman" pitchFamily="18" charset="0"/>
                      <a:cs typeface="Times New Roman" pitchFamily="18" charset="0"/>
                    </a:rPr>
                    <a:t> муниципальных </a:t>
                  </a:r>
                  <a:r>
                    <a:rPr lang="ru-RU" sz="1100" dirty="0" smtClean="0">
                      <a:latin typeface="Times New Roman" pitchFamily="18" charset="0"/>
                      <a:cs typeface="Times New Roman" pitchFamily="18" charset="0"/>
                    </a:rPr>
                    <a:t/>
                  </a:r>
                  <a:br>
                    <a:rPr lang="ru-RU" sz="1100" dirty="0" smtClean="0">
                      <a:latin typeface="Times New Roman" pitchFamily="18" charset="0"/>
                      <a:cs typeface="Times New Roman" pitchFamily="18" charset="0"/>
                    </a:rPr>
                  </a:br>
                  <a:r>
                    <a:rPr lang="ru-RU" sz="1100" dirty="0" smtClean="0">
                      <a:latin typeface="Times New Roman" pitchFamily="18" charset="0"/>
                      <a:cs typeface="Times New Roman" pitchFamily="18" charset="0"/>
                    </a:rPr>
                    <a:t>образований </a:t>
                  </a:r>
                  <a:r>
                    <a:rPr lang="ru-RU" sz="1100" dirty="0">
                      <a:latin typeface="Times New Roman" pitchFamily="18" charset="0"/>
                      <a:cs typeface="Times New Roman" pitchFamily="18" charset="0"/>
                    </a:rPr>
                    <a:t>региона.</a:t>
                  </a:r>
                </a:p>
              </p:txBody>
            </p:sp>
          </p:grpSp>
          <p:sp>
            <p:nvSpPr>
              <p:cNvPr id="2065" name="Text Box 33"/>
              <p:cNvSpPr txBox="1">
                <a:spLocks noChangeArrowheads="1"/>
              </p:cNvSpPr>
              <p:nvPr/>
            </p:nvSpPr>
            <p:spPr bwMode="gray">
              <a:xfrm>
                <a:off x="1702" y="2602"/>
                <a:ext cx="27" cy="12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ru-RU" sz="1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058" name="Group 43"/>
            <p:cNvGrpSpPr>
              <a:grpSpLocks/>
            </p:cNvGrpSpPr>
            <p:nvPr/>
          </p:nvGrpSpPr>
          <p:grpSpPr bwMode="auto">
            <a:xfrm>
              <a:off x="2356" y="2881"/>
              <a:ext cx="1192" cy="959"/>
              <a:chOff x="2356" y="2881"/>
              <a:chExt cx="1192" cy="959"/>
            </a:xfrm>
          </p:grpSpPr>
          <p:grpSp>
            <p:nvGrpSpPr>
              <p:cNvPr id="2059" name="Group 34"/>
              <p:cNvGrpSpPr>
                <a:grpSpLocks/>
              </p:cNvGrpSpPr>
              <p:nvPr/>
            </p:nvGrpSpPr>
            <p:grpSpPr bwMode="auto">
              <a:xfrm>
                <a:off x="2356" y="2881"/>
                <a:ext cx="1192" cy="959"/>
                <a:chOff x="3174" y="2656"/>
                <a:chExt cx="1549" cy="1351"/>
              </a:xfrm>
            </p:grpSpPr>
            <p:sp>
              <p:nvSpPr>
                <p:cNvPr id="2061" name="AutoShape 35"/>
                <p:cNvSpPr>
                  <a:spLocks noChangeArrowheads="1"/>
                </p:cNvSpPr>
                <p:nvPr/>
              </p:nvSpPr>
              <p:spPr bwMode="gray">
                <a:xfrm>
                  <a:off x="3187" y="2679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62" name="AutoShape 36"/>
                <p:cNvSpPr>
                  <a:spLocks noChangeArrowheads="1"/>
                </p:cNvSpPr>
                <p:nvPr/>
              </p:nvSpPr>
              <p:spPr bwMode="gray">
                <a:xfrm>
                  <a:off x="3174" y="2656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500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0">
                      <a:srgbClr val="E6E6E6"/>
                    </a:gs>
                    <a:gs pos="66000">
                      <a:srgbClr val="7D8496"/>
                    </a:gs>
                    <a:gs pos="73500">
                      <a:srgbClr val="E6E6E6"/>
                    </a:gs>
                    <a:gs pos="92500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63" name="AutoShape 37"/>
                <p:cNvSpPr>
                  <a:spLocks noChangeArrowheads="1"/>
                </p:cNvSpPr>
                <p:nvPr/>
              </p:nvSpPr>
              <p:spPr bwMode="gray">
                <a:xfrm>
                  <a:off x="3264" y="2736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584F25"/>
                    </a:gs>
                    <a:gs pos="100000">
                      <a:srgbClr val="BFAA4F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ru-RU" sz="1200" dirty="0">
                      <a:latin typeface="Times New Roman" pitchFamily="18" charset="0"/>
                      <a:cs typeface="Times New Roman" pitchFamily="18" charset="0"/>
                    </a:rPr>
                    <a:t>Проведение конкурсных, </a:t>
                  </a:r>
                </a:p>
                <a:p>
                  <a:r>
                    <a:rPr lang="ru-RU" sz="1200" dirty="0">
                      <a:latin typeface="Times New Roman" pitchFamily="18" charset="0"/>
                      <a:cs typeface="Times New Roman" pitchFamily="18" charset="0"/>
                    </a:rPr>
                    <a:t>игровых программ, </a:t>
                  </a:r>
                  <a:r>
                    <a:rPr lang="ru-RU" sz="1200" dirty="0" smtClean="0">
                      <a:latin typeface="Times New Roman" pitchFamily="18" charset="0"/>
                      <a:cs typeface="Times New Roman" pitchFamily="18" charset="0"/>
                    </a:rPr>
                    <a:t/>
                  </a:r>
                  <a:br>
                    <a:rPr lang="ru-RU" sz="1200" dirty="0" smtClean="0">
                      <a:latin typeface="Times New Roman" pitchFamily="18" charset="0"/>
                      <a:cs typeface="Times New Roman" pitchFamily="18" charset="0"/>
                    </a:rPr>
                  </a:br>
                  <a:r>
                    <a:rPr lang="ru-RU" sz="1200" dirty="0" smtClean="0">
                      <a:latin typeface="Times New Roman" pitchFamily="18" charset="0"/>
                      <a:cs typeface="Times New Roman" pitchFamily="18" charset="0"/>
                    </a:rPr>
                    <a:t>посвящённых </a:t>
                  </a:r>
                  <a:r>
                    <a:rPr lang="ru-RU" sz="1200" dirty="0">
                      <a:latin typeface="Times New Roman" pitchFamily="18" charset="0"/>
                      <a:cs typeface="Times New Roman" pitchFamily="18" charset="0"/>
                    </a:rPr>
                    <a:t>российским </a:t>
                  </a:r>
                  <a:r>
                    <a:rPr lang="ru-RU" sz="1200" dirty="0" smtClean="0">
                      <a:latin typeface="Times New Roman" pitchFamily="18" charset="0"/>
                      <a:cs typeface="Times New Roman" pitchFamily="18" charset="0"/>
                    </a:rPr>
                    <a:t/>
                  </a:r>
                  <a:br>
                    <a:rPr lang="ru-RU" sz="1200" dirty="0" smtClean="0">
                      <a:latin typeface="Times New Roman" pitchFamily="18" charset="0"/>
                      <a:cs typeface="Times New Roman" pitchFamily="18" charset="0"/>
                    </a:rPr>
                  </a:br>
                  <a:r>
                    <a:rPr lang="ru-RU" sz="1200" dirty="0" smtClean="0">
                      <a:latin typeface="Times New Roman" pitchFamily="18" charset="0"/>
                      <a:cs typeface="Times New Roman" pitchFamily="18" charset="0"/>
                    </a:rPr>
                    <a:t>кинофильмам</a:t>
                  </a:r>
                  <a:endParaRPr lang="ru-RU" sz="12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r>
                    <a:rPr lang="ru-RU" sz="1200" dirty="0">
                      <a:latin typeface="Times New Roman" pitchFamily="18" charset="0"/>
                      <a:cs typeface="Times New Roman" pitchFamily="18" charset="0"/>
                    </a:rPr>
                    <a:t>для зрителей детского </a:t>
                  </a:r>
                  <a:r>
                    <a:rPr lang="ru-RU" sz="1200" dirty="0" smtClean="0">
                      <a:latin typeface="Times New Roman" pitchFamily="18" charset="0"/>
                      <a:cs typeface="Times New Roman" pitchFamily="18" charset="0"/>
                    </a:rPr>
                    <a:t>возраста</a:t>
                  </a:r>
                  <a:br>
                    <a:rPr lang="ru-RU" sz="1200" dirty="0" smtClean="0">
                      <a:latin typeface="Times New Roman" pitchFamily="18" charset="0"/>
                      <a:cs typeface="Times New Roman" pitchFamily="18" charset="0"/>
                    </a:rPr>
                  </a:br>
                  <a:r>
                    <a:rPr lang="ru-RU" sz="1200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1200" dirty="0">
                      <a:latin typeface="Times New Roman" pitchFamily="18" charset="0"/>
                      <a:cs typeface="Times New Roman" pitchFamily="18" charset="0"/>
                    </a:rPr>
                    <a:t>и молодёжи</a:t>
                  </a:r>
                  <a:r>
                    <a:rPr lang="ru-RU" sz="900" dirty="0">
                      <a:latin typeface="Times New Roman" pitchFamily="18" charset="0"/>
                      <a:cs typeface="Times New Roman" pitchFamily="18" charset="0"/>
                    </a:rPr>
                    <a:t>.</a:t>
                  </a:r>
                </a:p>
                <a:p>
                  <a:endParaRPr lang="ru-RU" sz="9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2060" name="Text Box 38"/>
              <p:cNvSpPr txBox="1">
                <a:spLocks noChangeArrowheads="1"/>
              </p:cNvSpPr>
              <p:nvPr/>
            </p:nvSpPr>
            <p:spPr bwMode="gray">
              <a:xfrm>
                <a:off x="2569" y="3095"/>
                <a:ext cx="27" cy="12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ru-RU" sz="14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2051" name="Прямоугольник 48"/>
          <p:cNvSpPr>
            <a:spLocks noChangeArrowheads="1"/>
          </p:cNvSpPr>
          <p:nvPr/>
        </p:nvSpPr>
        <p:spPr bwMode="auto">
          <a:xfrm flipH="1">
            <a:off x="3286116" y="2857496"/>
            <a:ext cx="281940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ОСНОВНЫЕ МЕРОПРИЯ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2016 ГОДА 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 ПРОВЕДЕНИЮ 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ГОДА  РОССИЙСКОГО КИНО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В РЯЗАНСКОЙ ОБЛАСТИ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д российского кино">
  <a:themeElements>
    <a:clrScheme name="CD100_dark_2002 7">
      <a:dk1>
        <a:srgbClr val="003B76"/>
      </a:dk1>
      <a:lt1>
        <a:srgbClr val="FFFFFF"/>
      </a:lt1>
      <a:dk2>
        <a:srgbClr val="003399"/>
      </a:dk2>
      <a:lt2>
        <a:srgbClr val="C0C0C0"/>
      </a:lt2>
      <a:accent1>
        <a:srgbClr val="FCC704"/>
      </a:accent1>
      <a:accent2>
        <a:srgbClr val="A01DD5"/>
      </a:accent2>
      <a:accent3>
        <a:srgbClr val="AAADCA"/>
      </a:accent3>
      <a:accent4>
        <a:srgbClr val="DADADA"/>
      </a:accent4>
      <a:accent5>
        <a:srgbClr val="FDE0AA"/>
      </a:accent5>
      <a:accent6>
        <a:srgbClr val="9119C1"/>
      </a:accent6>
      <a:hlink>
        <a:srgbClr val="66C5F4"/>
      </a:hlink>
      <a:folHlink>
        <a:srgbClr val="009999"/>
      </a:folHlink>
    </a:clrScheme>
    <a:fontScheme name="CD100_dark_2002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100_dark_2002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5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6">
        <a:dk1>
          <a:srgbClr val="003B76"/>
        </a:dk1>
        <a:lt1>
          <a:srgbClr val="FFFFFF"/>
        </a:lt1>
        <a:dk2>
          <a:srgbClr val="003399"/>
        </a:dk2>
        <a:lt2>
          <a:srgbClr val="C0C0C0"/>
        </a:lt2>
        <a:accent1>
          <a:srgbClr val="FCC704"/>
        </a:accent1>
        <a:accent2>
          <a:srgbClr val="A01DD5"/>
        </a:accent2>
        <a:accent3>
          <a:srgbClr val="AAADCA"/>
        </a:accent3>
        <a:accent4>
          <a:srgbClr val="DADADA"/>
        </a:accent4>
        <a:accent5>
          <a:srgbClr val="FDE0AA"/>
        </a:accent5>
        <a:accent6>
          <a:srgbClr val="9119C1"/>
        </a:accent6>
        <a:hlink>
          <a:srgbClr val="126CD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7">
        <a:dk1>
          <a:srgbClr val="003B76"/>
        </a:dk1>
        <a:lt1>
          <a:srgbClr val="FFFFFF"/>
        </a:lt1>
        <a:dk2>
          <a:srgbClr val="003399"/>
        </a:dk2>
        <a:lt2>
          <a:srgbClr val="C0C0C0"/>
        </a:lt2>
        <a:accent1>
          <a:srgbClr val="FCC704"/>
        </a:accent1>
        <a:accent2>
          <a:srgbClr val="A01DD5"/>
        </a:accent2>
        <a:accent3>
          <a:srgbClr val="AAADCA"/>
        </a:accent3>
        <a:accent4>
          <a:srgbClr val="DADADA"/>
        </a:accent4>
        <a:accent5>
          <a:srgbClr val="FDE0AA"/>
        </a:accent5>
        <a:accent6>
          <a:srgbClr val="9119C1"/>
        </a:accent6>
        <a:hlink>
          <a:srgbClr val="66C5F4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год российского кино</Template>
  <TotalTime>15</TotalTime>
  <Words>51</Words>
  <Application>Microsoft PowerPoint</Application>
  <PresentationFormat>Экран (4:3)</PresentationFormat>
  <Paragraphs>35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Verdana</vt:lpstr>
      <vt:lpstr>Wingdings</vt:lpstr>
      <vt:lpstr>Calibri</vt:lpstr>
      <vt:lpstr>год российского кино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2015-11-16T09:28:37Z</dcterms:created>
  <dcterms:modified xsi:type="dcterms:W3CDTF">2015-11-16T09:43:44Z</dcterms:modified>
</cp:coreProperties>
</file>